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1" r:id="rId4"/>
    <p:sldId id="265" r:id="rId5"/>
    <p:sldId id="266" r:id="rId6"/>
    <p:sldId id="268" r:id="rId7"/>
    <p:sldId id="267" r:id="rId8"/>
    <p:sldId id="290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2" r:id="rId17"/>
    <p:sldId id="283" r:id="rId18"/>
    <p:sldId id="284" r:id="rId19"/>
    <p:sldId id="285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1"/>
    <p:restoredTop sz="94679"/>
  </p:normalViewPr>
  <p:slideViewPr>
    <p:cSldViewPr snapToGrid="0" snapToObjects="1">
      <p:cViewPr varScale="1">
        <p:scale>
          <a:sx n="124" d="100"/>
          <a:sy n="124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85E4B-0E29-7D47-86E5-70288103DD61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5D4C8-9477-2B49-B935-C97FF0811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10fce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10fce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605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68e5c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68e5c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294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f783e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f783e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027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43ddb61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43ddb61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57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5efe9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5efe9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080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5efe96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5efe96c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3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8d2629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8d2629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9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8d2629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8d2629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d2629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d2629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74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5c0633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5c0633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24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f783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f783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4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f783e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f783e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35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0223-B710-0447-B924-9D7A3672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B43-3A0F-4E4F-8D8B-43EA727E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DE7D-4AC4-7E4A-A4C4-482B80C1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02FF9-85C6-2448-8A72-4FF8A47A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E4E-7649-1945-B46E-B0A660A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9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359A-15CE-DE44-8F26-0E1A8243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9C44C-1AE3-A748-A9DA-C07B2B786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367-F551-3241-9D16-A876F748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BDB-21EB-214A-BEA0-13A38604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AB5F5-285D-0741-B9B7-2ABE07EA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11509-7AD5-EB49-BFBE-50CCDA5C2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12AA5-67B2-4847-B7E5-CE993B4F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6632-BFBF-4B40-A637-1C4F5B5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C460F-6F4F-2F4B-87AC-7FD8035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CB05-4C0B-5A49-99CD-18727491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03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50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D32A-1119-5748-8364-676A4765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072D-012A-8C4B-871D-A694D890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4FB40-4C4D-EC44-9754-15CE517D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6078-ABDD-AF4F-996E-60AF4619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B5FC-81C3-2944-BC8D-4F5E10C8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067E-6D84-AB44-8254-6EDB6808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8C38-C7B9-5743-82B7-94887F9D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8CC9-6F12-3C40-BAB2-5CE20900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3D34B-0E49-AF46-8446-D68EA0E9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B3B40-89D3-4744-B5FD-2412E382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9324-A7B8-2F45-89A6-5B87A269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8F1C-89EA-B14D-ADB5-E2ACB3829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BB29D-FAE0-E743-8B12-EB15B4205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71A4D-8215-F840-9E10-B9D1CA3F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F31B-AEB2-7C48-AAF2-A351A796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14DFB-A2DB-2342-BE87-C3B1507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7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5171-B0E9-5744-AF14-91BCDE3B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41D4-8FFE-4E45-B1DA-D2A12026A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5FB4-5316-0142-9C56-C6A31B355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F0DB5-20F3-774F-B59F-73759FD3F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2316A-B5A5-2F43-B32A-2C45EB522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75E22-A198-1842-B654-E6E8D451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F9E02-63E8-B040-A746-84029448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76E6-DE99-0A4E-A50C-BCA35555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5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F7B8-9FE2-4048-AB4C-FF9B4AE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FAC89-DFFB-0D47-B380-CBF77C03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6A6D-1076-B845-8AFB-18951FEF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9DC8E-CCDC-BE4B-9CAA-08D2B33A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273E5-6CB8-334E-A458-8833244D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93430-1EE4-C143-874A-7BA102D3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DCD5-9C73-CA4D-83C0-CA4C1EDF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7E9F-088B-AE48-AC0D-BA3786B6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1D51-C002-4B4D-896C-B53E725E9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137F8-1345-A44D-BCC8-2540F3607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13287-5165-1045-9B82-900761F8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9CD4-8F51-B747-B041-2D7ABF8B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031AE-5F73-8046-91AF-305F552A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3B7B-B1C6-744E-8110-F37BBC44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53BD8-6903-FD41-A00F-1313D309F2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E264-D305-8C42-A516-D713DDE95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E0761-8B63-B24C-9BBE-47429543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A1BE4-FE73-7D4F-819E-B1D00501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72A3B-7391-AD44-85C0-406CA307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CE73C-9F98-A144-B0FC-6D4C5DF1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4067E-FAC0-9A45-8830-A41DEB90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4B1DC-964A-5E45-9B04-AF1FA208D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879FD-EB52-8642-8E70-D9194BA610A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73B4C-D735-B24A-B6DC-B0F7E793E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09567-83AC-0544-B033-796CBA330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1126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MediaWiki" TargetMode="External"/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ba.se/" TargetMode="External"/><Relationship Id="rId4" Type="http://schemas.openxmlformats.org/officeDocument/2006/relationships/hyperlink" Target="https://www.wikidat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hyperlink" Target="https://en.wikipedia.org/wiki/Barack_Obam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42" TargetMode="External"/><Relationship Id="rId2" Type="http://schemas.openxmlformats.org/officeDocument/2006/relationships/hyperlink" Target="https://www.wikidata.org/wiki/Q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ata.org/wiki/Q59000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C3B98-3856-7242-BA34-2C00ABAD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79" y="603830"/>
            <a:ext cx="7991641" cy="565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32472-997A-224C-883E-F2C958FC76EB}"/>
              </a:ext>
            </a:extLst>
          </p:cNvPr>
          <p:cNvSpPr txBox="1"/>
          <p:nvPr/>
        </p:nvSpPr>
        <p:spPr>
          <a:xfrm>
            <a:off x="627530" y="623304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adapted from  slides by Andrew </a:t>
            </a:r>
            <a:r>
              <a:rPr lang="en-US" sz="2400" dirty="0" err="1"/>
              <a:t>Lih</a:t>
            </a:r>
            <a:r>
              <a:rPr lang="en-US" sz="2400" dirty="0"/>
              <a:t>, </a:t>
            </a:r>
            <a:r>
              <a:rPr lang="en-US" sz="2400" dirty="0" err="1"/>
              <a:t>WikiCite</a:t>
            </a:r>
            <a:r>
              <a:rPr lang="en-US" sz="2400" dirty="0"/>
              <a:t> 2018, Licensed via CC-BY-SA 4.0</a:t>
            </a:r>
          </a:p>
        </p:txBody>
      </p:sp>
    </p:spTree>
    <p:extLst>
      <p:ext uri="{BB962C8B-B14F-4D97-AF65-F5344CB8AC3E}">
        <p14:creationId xmlns:p14="http://schemas.microsoft.com/office/powerpoint/2010/main" val="334945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203201" y="145089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 b="1" dirty="0" err="1"/>
              <a:t>Wikidata</a:t>
            </a:r>
            <a:r>
              <a:rPr lang="en" b="1" dirty="0"/>
              <a:t> item for United States Congress (</a:t>
            </a:r>
            <a:r>
              <a:rPr lang="en" b="1" u="sng" dirty="0">
                <a:solidFill>
                  <a:schemeClr val="hlink"/>
                </a:solidFill>
                <a:hlinkClick r:id="rId3"/>
              </a:rPr>
              <a:t>Q11268</a:t>
            </a:r>
            <a:r>
              <a:rPr lang="en" b="1" dirty="0"/>
              <a:t>)</a:t>
            </a:r>
            <a:endParaRPr sz="2133" b="1" i="1" dirty="0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028600"/>
            <a:ext cx="11785604" cy="457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2095828" y="3126200"/>
            <a:ext cx="1986800" cy="88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42"/>
          <p:cNvSpPr/>
          <p:nvPr/>
        </p:nvSpPr>
        <p:spPr>
          <a:xfrm>
            <a:off x="8892169" y="3052167"/>
            <a:ext cx="2739200" cy="254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7442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34" y="1041833"/>
            <a:ext cx="10712837" cy="565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211600" y="161599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 b="1" dirty="0" err="1"/>
              <a:t>Wikidata</a:t>
            </a:r>
            <a:r>
              <a:rPr lang="en" b="1" dirty="0"/>
              <a:t> item for United States Congress (Q11268)</a:t>
            </a:r>
            <a:endParaRPr sz="2133" b="1" i="1" dirty="0"/>
          </a:p>
        </p:txBody>
      </p:sp>
      <p:sp>
        <p:nvSpPr>
          <p:cNvPr id="278" name="Google Shape;278;p43"/>
          <p:cNvSpPr/>
          <p:nvPr/>
        </p:nvSpPr>
        <p:spPr>
          <a:xfrm>
            <a:off x="1059740" y="1461033"/>
            <a:ext cx="42196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" name="Google Shape;279;p43"/>
          <p:cNvSpPr/>
          <p:nvPr/>
        </p:nvSpPr>
        <p:spPr>
          <a:xfrm>
            <a:off x="1059731" y="3274167"/>
            <a:ext cx="56628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0" name="Google Shape;280;p43"/>
          <p:cNvSpPr/>
          <p:nvPr/>
        </p:nvSpPr>
        <p:spPr>
          <a:xfrm>
            <a:off x="1059733" y="5087300"/>
            <a:ext cx="45896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278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 err="1"/>
              <a:t>Wikidata</a:t>
            </a:r>
            <a:r>
              <a:rPr lang="en" b="1" dirty="0"/>
              <a:t> Basics</a:t>
            </a:r>
            <a:endParaRPr b="1" dirty="0"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413200" cy="429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/>
              <a:t>Q numbers</a:t>
            </a:r>
            <a:r>
              <a:rPr lang="en"/>
              <a:t> - item</a:t>
            </a:r>
            <a:endParaRPr/>
          </a:p>
          <a:p>
            <a:pPr>
              <a:lnSpc>
                <a:spcPct val="100000"/>
              </a:lnSpc>
              <a:spcBef>
                <a:spcPts val="2133"/>
              </a:spcBef>
            </a:pPr>
            <a:r>
              <a:rPr lang="en"/>
              <a:t>Anyone can make a Q item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Corresponds to Wikipedia article / concept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Examples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Q1 - the Universe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Q2 - Earth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Q5 - human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Q146 - cat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Q729 - animal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Q571 - book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Q7075 - library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Q309331 - The Ohio State University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P numbers</a:t>
            </a:r>
            <a:r>
              <a:rPr lang="en" dirty="0"/>
              <a:t> - property</a:t>
            </a:r>
            <a:endParaRPr dirty="0"/>
          </a:p>
          <a:p>
            <a:pPr>
              <a:spcBef>
                <a:spcPts val="2133"/>
              </a:spcBef>
            </a:pPr>
            <a:r>
              <a:rPr lang="en" dirty="0"/>
              <a:t>Controlled vocabulary for consistency</a:t>
            </a:r>
            <a:endParaRPr dirty="0"/>
          </a:p>
          <a:p>
            <a:r>
              <a:rPr lang="en" dirty="0"/>
              <a:t>Proposal, discussion and approval process</a:t>
            </a:r>
            <a:endParaRPr dirty="0"/>
          </a:p>
          <a:p>
            <a:r>
              <a:rPr lang="en" dirty="0"/>
              <a:t>Examples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P31 - instance of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P279 - subclass of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P214 - VIAF ID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P569 - date of birth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P625 - coordinate location</a:t>
            </a:r>
            <a:endParaRPr dirty="0"/>
          </a:p>
          <a:p>
            <a:pPr indent="-406390">
              <a:buSzPts val="1200"/>
            </a:pPr>
            <a:r>
              <a:rPr lang="en" sz="1600" dirty="0"/>
              <a:t>See: </a:t>
            </a:r>
            <a:r>
              <a:rPr lang="en" sz="1600" dirty="0" err="1"/>
              <a:t>Wikidata:List_of_properties</a:t>
            </a:r>
            <a:endParaRPr sz="1600" dirty="0"/>
          </a:p>
        </p:txBody>
      </p:sp>
      <p:sp>
        <p:nvSpPr>
          <p:cNvPr id="288" name="Google Shape;288;p44"/>
          <p:cNvSpPr txBox="1"/>
          <p:nvPr/>
        </p:nvSpPr>
        <p:spPr>
          <a:xfrm>
            <a:off x="7228267" y="1463967"/>
            <a:ext cx="4700800" cy="2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"Triple"</a:t>
            </a:r>
            <a:b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item - property - value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23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item page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Any number of statements can be associated with an item</a:t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38" y="406401"/>
            <a:ext cx="6897471" cy="64516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4391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5109300" y="807467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Item</a:t>
            </a:r>
            <a:r>
              <a:rPr lang="en" sz="16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7683240" y="807467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Property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9418044" y="807467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Value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9418093" y="1388803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5109300" y="1388803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Underneath the surface...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7683240" y="1388803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P31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5109300" y="2582400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7683240" y="2582400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"place of burial"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9418044" y="2582400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"Mount Vernon"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9418093" y="3163736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Q731635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5109300" y="3163736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7683240" y="3163736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P119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5109300" y="43573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7683240" y="43573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"LCAuth ID"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9418033" y="4357333"/>
            <a:ext cx="2112800" cy="94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"n86140996"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5109300" y="4938669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7683240" y="4938669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P244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02346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and languages</a:t>
            </a:r>
            <a:endParaRPr/>
          </a:p>
        </p:txBody>
      </p:sp>
      <p:sp>
        <p:nvSpPr>
          <p:cNvPr id="324" name="Google Shape;324;p47"/>
          <p:cNvSpPr/>
          <p:nvPr/>
        </p:nvSpPr>
        <p:spPr>
          <a:xfrm>
            <a:off x="5109300" y="47536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7683240" y="47536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9418044" y="47536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9418093" y="5334969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5109300" y="5334969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133"/>
              <a:t>Labels and descriptions for different languages</a:t>
            </a:r>
            <a:endParaRPr sz="2133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133"/>
              <a:t>Exciting for translation applications</a:t>
            </a:r>
            <a:endParaRPr sz="2133"/>
          </a:p>
        </p:txBody>
      </p:sp>
      <p:sp>
        <p:nvSpPr>
          <p:cNvPr id="330" name="Google Shape;330;p47"/>
          <p:cNvSpPr/>
          <p:nvPr/>
        </p:nvSpPr>
        <p:spPr>
          <a:xfrm>
            <a:off x="7683240" y="5334969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P31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5109300" y="41624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7683240" y="41624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"ist ein(e)"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9418044" y="41624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"Mensch"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5109300" y="35712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7683240" y="35712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</a:t>
            </a:r>
            <a:r>
              <a:rPr lang="en" sz="1467">
                <a:latin typeface="Ubuntu"/>
                <a:ea typeface="Ubuntu"/>
                <a:cs typeface="Ubuntu"/>
                <a:sym typeface="Ubuntu"/>
              </a:rPr>
              <a:t>instancia de</a:t>
            </a:r>
            <a:r>
              <a:rPr lang="en" sz="1600">
                <a:latin typeface="Ubuntu"/>
                <a:ea typeface="Ubuntu"/>
                <a:cs typeface="Ubuntu"/>
                <a:sym typeface="Ubuntu"/>
              </a:rPr>
              <a:t>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9418044" y="35712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"ser humano"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5109300" y="29800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7683240" y="29800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"contoh"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9418044" y="29800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"manusia"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5109300" y="23888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乔治·华盛顿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7683240" y="23888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性質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9418044" y="23888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人類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87340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00" y="945133"/>
            <a:ext cx="9941435" cy="591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/>
          <p:nvPr/>
        </p:nvSpPr>
        <p:spPr>
          <a:xfrm>
            <a:off x="1476633" y="6340103"/>
            <a:ext cx="888800" cy="21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link on Wikipedia articles</a:t>
            </a:r>
            <a:endParaRPr sz="2133" i="1"/>
          </a:p>
        </p:txBody>
      </p:sp>
    </p:spTree>
    <p:extLst>
      <p:ext uri="{BB962C8B-B14F-4D97-AF65-F5344CB8AC3E}">
        <p14:creationId xmlns:p14="http://schemas.microsoft.com/office/powerpoint/2010/main" val="185957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 sz="3200" b="1" dirty="0" err="1"/>
              <a:t>Wikidata</a:t>
            </a:r>
            <a:r>
              <a:rPr lang="en" sz="3200" b="1" dirty="0"/>
              <a:t> stores statements as explicit triples: item + property + value</a:t>
            </a:r>
            <a:r>
              <a:rPr lang="en" sz="1400" b="1" i="1" dirty="0"/>
              <a:t> </a:t>
            </a:r>
            <a:endParaRPr sz="1600" b="1" i="1" dirty="0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028600"/>
            <a:ext cx="1548967" cy="13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834" y="1028600"/>
            <a:ext cx="8644772" cy="5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/>
          <p:nvPr/>
        </p:nvSpPr>
        <p:spPr>
          <a:xfrm>
            <a:off x="6348767" y="1028600"/>
            <a:ext cx="3412000" cy="648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Item</a:t>
            </a:r>
            <a:r>
              <a:rPr lang="en" sz="2000"/>
              <a:t> United States Congress</a:t>
            </a:r>
            <a:endParaRPr sz="2000"/>
          </a:p>
        </p:txBody>
      </p:sp>
      <p:sp>
        <p:nvSpPr>
          <p:cNvPr id="379" name="Google Shape;379;p52"/>
          <p:cNvSpPr/>
          <p:nvPr/>
        </p:nvSpPr>
        <p:spPr>
          <a:xfrm>
            <a:off x="1680600" y="3878800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Property</a:t>
            </a:r>
            <a:br>
              <a:rPr lang="en" sz="2000"/>
            </a:br>
            <a:r>
              <a:rPr lang="en" sz="2000"/>
              <a:t>"instance of"</a:t>
            </a:r>
            <a:endParaRPr sz="2000"/>
          </a:p>
        </p:txBody>
      </p:sp>
      <p:sp>
        <p:nvSpPr>
          <p:cNvPr id="380" name="Google Shape;380;p52"/>
          <p:cNvSpPr/>
          <p:nvPr/>
        </p:nvSpPr>
        <p:spPr>
          <a:xfrm>
            <a:off x="5652800" y="3878800"/>
            <a:ext cx="30384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 dirty="0"/>
              <a:t>Value</a:t>
            </a:r>
            <a:br>
              <a:rPr lang="en" sz="2000" dirty="0"/>
            </a:br>
            <a:r>
              <a:rPr lang="en" sz="2000" dirty="0"/>
              <a:t>"bicameral legislature"</a:t>
            </a:r>
            <a:endParaRPr sz="2000" dirty="0"/>
          </a:p>
        </p:txBody>
      </p:sp>
      <p:sp>
        <p:nvSpPr>
          <p:cNvPr id="381" name="Google Shape;381;p52"/>
          <p:cNvSpPr/>
          <p:nvPr/>
        </p:nvSpPr>
        <p:spPr>
          <a:xfrm>
            <a:off x="2104900" y="45918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  <p:sp>
        <p:nvSpPr>
          <p:cNvPr id="382" name="Google Shape;382;p52"/>
          <p:cNvSpPr/>
          <p:nvPr/>
        </p:nvSpPr>
        <p:spPr>
          <a:xfrm>
            <a:off x="6026233" y="4591800"/>
            <a:ext cx="30384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383" name="Google Shape;383;p52"/>
          <p:cNvSpPr/>
          <p:nvPr/>
        </p:nvSpPr>
        <p:spPr>
          <a:xfrm>
            <a:off x="6671300" y="1571833"/>
            <a:ext cx="34120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384" name="Google Shape;384;p52"/>
          <p:cNvSpPr/>
          <p:nvPr/>
        </p:nvSpPr>
        <p:spPr>
          <a:xfrm>
            <a:off x="2143467" y="1001433"/>
            <a:ext cx="3038400" cy="49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" name="Google Shape;385;p52"/>
          <p:cNvSpPr/>
          <p:nvPr/>
        </p:nvSpPr>
        <p:spPr>
          <a:xfrm>
            <a:off x="2236833" y="3182800"/>
            <a:ext cx="1021200" cy="3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Google Shape;386;p52"/>
          <p:cNvSpPr/>
          <p:nvPr/>
        </p:nvSpPr>
        <p:spPr>
          <a:xfrm>
            <a:off x="4363167" y="3182800"/>
            <a:ext cx="1467200" cy="3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537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>
            <a:off x="3163000" y="41213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United States Congress</a:t>
            </a:r>
            <a:endParaRPr sz="2400"/>
          </a:p>
        </p:txBody>
      </p:sp>
      <p:sp>
        <p:nvSpPr>
          <p:cNvPr id="393" name="Google Shape;393;p53"/>
          <p:cNvSpPr/>
          <p:nvPr/>
        </p:nvSpPr>
        <p:spPr>
          <a:xfrm>
            <a:off x="6661233" y="4121333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394" name="Google Shape;394;p53"/>
          <p:cNvSpPr/>
          <p:nvPr/>
        </p:nvSpPr>
        <p:spPr>
          <a:xfrm>
            <a:off x="9019000" y="4121333"/>
            <a:ext cx="28716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395" name="Google Shape;395;p53"/>
          <p:cNvSpPr/>
          <p:nvPr/>
        </p:nvSpPr>
        <p:spPr>
          <a:xfrm>
            <a:off x="9019067" y="5187600"/>
            <a:ext cx="28716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63000" y="51876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98" name="Google Shape;398;p53"/>
          <p:cNvSpPr/>
          <p:nvPr/>
        </p:nvSpPr>
        <p:spPr>
          <a:xfrm>
            <a:off x="6661233" y="51876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5937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3163000" y="41213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United States Congress</a:t>
            </a:r>
            <a:endParaRPr sz="2400"/>
          </a:p>
        </p:txBody>
      </p:sp>
      <p:sp>
        <p:nvSpPr>
          <p:cNvPr id="405" name="Google Shape;405;p54"/>
          <p:cNvSpPr/>
          <p:nvPr/>
        </p:nvSpPr>
        <p:spPr>
          <a:xfrm>
            <a:off x="6661233" y="4121333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406" name="Google Shape;406;p54"/>
          <p:cNvSpPr/>
          <p:nvPr/>
        </p:nvSpPr>
        <p:spPr>
          <a:xfrm>
            <a:off x="9019000" y="4121333"/>
            <a:ext cx="28716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407" name="Google Shape;407;p54"/>
          <p:cNvSpPr/>
          <p:nvPr/>
        </p:nvSpPr>
        <p:spPr>
          <a:xfrm>
            <a:off x="9019067" y="5187600"/>
            <a:ext cx="28716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408" name="Google Shape;408;p54"/>
          <p:cNvSpPr/>
          <p:nvPr/>
        </p:nvSpPr>
        <p:spPr>
          <a:xfrm>
            <a:off x="3163000" y="51876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Relationships are "first class" = </a:t>
            </a:r>
            <a:br>
              <a:rPr lang="en"/>
            </a:br>
            <a:r>
              <a:rPr lang="en"/>
              <a:t>very fast to search and sort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Seconds vs minutes to search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Ad hoc data model highly adaptive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Well-suited to the wiki way</a:t>
            </a:r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6661233" y="51876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315" y="203201"/>
            <a:ext cx="4770367" cy="375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06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B475-16BC-FC43-881E-CFC590C9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Wiki*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7AB3-BE6E-484A-8E44-5E80DA73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2"/>
              </a:rPr>
              <a:t>Wikipedia</a:t>
            </a:r>
            <a:r>
              <a:rPr lang="en-US" sz="3200" dirty="0"/>
              <a:t> -- a multilingual web-based free-content encyclopedia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3"/>
              </a:rPr>
              <a:t>MediaWiki</a:t>
            </a:r>
            <a:r>
              <a:rPr lang="en-US" sz="3200" dirty="0"/>
              <a:t> -- free and open-source wiki software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4"/>
              </a:rPr>
              <a:t>Wikidata.org</a:t>
            </a:r>
            <a:r>
              <a:rPr lang="en-US" sz="3200" dirty="0"/>
              <a:t> -- a collaboratively edited structured dataset used by Wikimedia sister projects and others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5"/>
              </a:rPr>
              <a:t>Wikibase</a:t>
            </a:r>
            <a:r>
              <a:rPr lang="en-US" sz="3200" dirty="0"/>
              <a:t> -- a </a:t>
            </a:r>
            <a:r>
              <a:rPr lang="en-US" sz="3200" dirty="0" err="1"/>
              <a:t>MediaWiki</a:t>
            </a:r>
            <a:r>
              <a:rPr lang="en-US" sz="3200" dirty="0"/>
              <a:t> extension to store and manage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76656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/>
          <p:nvPr/>
        </p:nvSpPr>
        <p:spPr>
          <a:xfrm>
            <a:off x="5115585" y="276900"/>
            <a:ext cx="6269200" cy="4419200"/>
          </a:xfrm>
          <a:prstGeom prst="wedgeRectCallout">
            <a:avLst>
              <a:gd name="adj1" fmla="val 21466"/>
              <a:gd name="adj2" fmla="val 5922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" name="Google Shape;457;p58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items</a:t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>
            <a:off x="7200467" y="52157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Muammar Gaddafi</a:t>
            </a:r>
            <a:endParaRPr sz="2400"/>
          </a:p>
        </p:txBody>
      </p:sp>
      <p:sp>
        <p:nvSpPr>
          <p:cNvPr id="459" name="Google Shape;459;p58"/>
          <p:cNvSpPr/>
          <p:nvPr/>
        </p:nvSpPr>
        <p:spPr>
          <a:xfrm>
            <a:off x="7200467" y="59772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Q19878</a:t>
            </a:r>
            <a:endParaRPr sz="2400"/>
          </a:p>
        </p:txBody>
      </p:sp>
      <p:sp>
        <p:nvSpPr>
          <p:cNvPr id="460" name="Google Shape;460;p58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Using identifiers removes language dependence and ambiguity in: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Writing systems (Chinese, Serbian, Kazakh, et al)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Phonetization variations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Spelling variations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Maiden vs. married names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Canonical identifiers help link  to external databases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5219419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Muammar Gaddafi</a:t>
            </a:r>
            <a:endParaRPr sz="1200"/>
          </a:p>
          <a:p>
            <a:r>
              <a:rPr lang="en" sz="1200"/>
              <a:t>Muammar Muhammad Abu </a:t>
            </a:r>
            <a:br>
              <a:rPr lang="en" sz="1200"/>
            </a:br>
            <a:r>
              <a:rPr lang="en" sz="1200"/>
              <a:t>  Minyar al-Gaddafi</a:t>
            </a:r>
            <a:endParaRPr sz="1200"/>
          </a:p>
          <a:p>
            <a:r>
              <a:rPr lang="en" sz="1200"/>
              <a:t>Colonel Gaddafi</a:t>
            </a:r>
            <a:endParaRPr sz="1200"/>
          </a:p>
          <a:p>
            <a:r>
              <a:rPr lang="en" sz="1200"/>
              <a:t>Kadhafi</a:t>
            </a:r>
            <a:endParaRPr sz="1200"/>
          </a:p>
          <a:p>
            <a:r>
              <a:rPr lang="en" sz="1200"/>
              <a:t>Mu‘ammar al Qaḏḏāfi</a:t>
            </a:r>
            <a:endParaRPr sz="1200"/>
          </a:p>
          <a:p>
            <a:r>
              <a:rPr lang="en" sz="1200"/>
              <a:t>Moammar Al Qadhafi</a:t>
            </a:r>
            <a:endParaRPr sz="1200"/>
          </a:p>
          <a:p>
            <a:r>
              <a:rPr lang="en" sz="1200"/>
              <a:t>Qaḏḏāfi</a:t>
            </a:r>
            <a:endParaRPr sz="1200"/>
          </a:p>
          <a:p>
            <a:r>
              <a:rPr lang="en" sz="1200"/>
              <a:t>Gadafi</a:t>
            </a:r>
            <a:endParaRPr sz="1200"/>
          </a:p>
          <a:p>
            <a:r>
              <a:rPr lang="en" sz="1200"/>
              <a:t>Kadaffi</a:t>
            </a:r>
            <a:endParaRPr sz="1200"/>
          </a:p>
          <a:p>
            <a:r>
              <a:rPr lang="en" sz="1200"/>
              <a:t>Al-Khadafy</a:t>
            </a:r>
            <a:endParaRPr sz="1200"/>
          </a:p>
          <a:p>
            <a:r>
              <a:rPr lang="en" sz="1200"/>
              <a:t>Gadaffi</a:t>
            </a:r>
            <a:endParaRPr sz="1200"/>
          </a:p>
          <a:p>
            <a:r>
              <a:rPr lang="en" sz="1200"/>
              <a:t>Kaddafi</a:t>
            </a:r>
            <a:endParaRPr sz="1200"/>
          </a:p>
          <a:p>
            <a:r>
              <a:rPr lang="en" sz="1200"/>
              <a:t>Muammar al–Gaddafi</a:t>
            </a:r>
            <a:endParaRPr sz="1200"/>
          </a:p>
          <a:p>
            <a:r>
              <a:rPr lang="en" sz="1200"/>
              <a:t>Jaddafi</a:t>
            </a:r>
            <a:endParaRPr sz="1200"/>
          </a:p>
          <a:p>
            <a:r>
              <a:rPr lang="en" sz="1200"/>
              <a:t>Qaddafy</a:t>
            </a:r>
            <a:endParaRPr sz="1200"/>
          </a:p>
          <a:p>
            <a:r>
              <a:rPr lang="en" sz="1200"/>
              <a:t>Muammar Gaddafi</a:t>
            </a:r>
            <a:endParaRPr sz="1200"/>
          </a:p>
          <a:p>
            <a:r>
              <a:rPr lang="en" sz="1200"/>
              <a:t>Muhamar Gadaffi</a:t>
            </a:r>
            <a:endParaRPr sz="1200"/>
          </a:p>
          <a:p>
            <a:r>
              <a:rPr lang="en" sz="1200"/>
              <a:t>Mu‘ammar al-Qaḏḏafī</a:t>
            </a:r>
            <a:endParaRPr sz="1200"/>
          </a:p>
          <a:p>
            <a:r>
              <a:rPr lang="en" sz="1200"/>
              <a:t>Al-Qadhdhaafi</a:t>
            </a:r>
            <a:endParaRPr sz="1200"/>
          </a:p>
          <a:p>
            <a:endParaRPr sz="1200"/>
          </a:p>
        </p:txBody>
      </p:sp>
      <p:sp>
        <p:nvSpPr>
          <p:cNvPr id="462" name="Google Shape;462;p58"/>
          <p:cNvSpPr txBox="1"/>
          <p:nvPr/>
        </p:nvSpPr>
        <p:spPr>
          <a:xfrm>
            <a:off x="7370652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Gadhafi</a:t>
            </a:r>
            <a:endParaRPr sz="1200"/>
          </a:p>
          <a:p>
            <a:r>
              <a:rPr lang="en" sz="1200"/>
              <a:t>Qaḏḏafi</a:t>
            </a:r>
            <a:endParaRPr sz="1200"/>
          </a:p>
          <a:p>
            <a:r>
              <a:rPr lang="en" sz="1200"/>
              <a:t>Qaḏḏāfī</a:t>
            </a:r>
            <a:endParaRPr sz="1200"/>
          </a:p>
          <a:p>
            <a:r>
              <a:rPr lang="en" sz="1200"/>
              <a:t>Muammar Muhammad Abu </a:t>
            </a:r>
            <a:br>
              <a:rPr lang="en" sz="1200"/>
            </a:br>
            <a:r>
              <a:rPr lang="en" sz="1200"/>
              <a:t>  Minyar al-Gaddafi</a:t>
            </a:r>
            <a:endParaRPr sz="1200"/>
          </a:p>
          <a:p>
            <a:r>
              <a:rPr lang="en" sz="1200"/>
              <a:t>Khadafi</a:t>
            </a:r>
            <a:endParaRPr sz="1200"/>
          </a:p>
          <a:p>
            <a:r>
              <a:rPr lang="en" sz="1200"/>
              <a:t>Mu‘ammar al-Qaḏḏāfi</a:t>
            </a:r>
            <a:endParaRPr sz="1200"/>
          </a:p>
          <a:p>
            <a:r>
              <a:rPr lang="en" sz="1200"/>
              <a:t>Gaddafi</a:t>
            </a:r>
            <a:endParaRPr sz="1200"/>
          </a:p>
          <a:p>
            <a:r>
              <a:rPr lang="en" sz="1200"/>
              <a:t>Muammar el Gadafi</a:t>
            </a:r>
            <a:br>
              <a:rPr lang="en" sz="1200"/>
            </a:br>
            <a:r>
              <a:rPr lang="en" sz="1200"/>
              <a:t>Muamar al-Gaddafi</a:t>
            </a:r>
            <a:endParaRPr sz="1200"/>
          </a:p>
          <a:p>
            <a:r>
              <a:rPr lang="en" sz="1200"/>
              <a:t>Muamar al Gaddafi</a:t>
            </a:r>
            <a:endParaRPr sz="1200"/>
          </a:p>
          <a:p>
            <a:r>
              <a:rPr lang="en" sz="1200"/>
              <a:t>Mu‘ammar al Qaḏḏafi</a:t>
            </a:r>
            <a:endParaRPr sz="1200"/>
          </a:p>
          <a:p>
            <a:r>
              <a:rPr lang="en" sz="1200"/>
              <a:t>Kadafi</a:t>
            </a:r>
            <a:endParaRPr sz="1200"/>
          </a:p>
          <a:p>
            <a:r>
              <a:rPr lang="en" sz="1200"/>
              <a:t>Omar Gadafi</a:t>
            </a:r>
            <a:endParaRPr sz="1200"/>
          </a:p>
          <a:p>
            <a:r>
              <a:rPr lang="en" sz="1200"/>
              <a:t>Kaddaffi</a:t>
            </a:r>
            <a:endParaRPr sz="1200"/>
          </a:p>
          <a:p>
            <a:r>
              <a:rPr lang="en" sz="1200"/>
              <a:t>Moammar Jaddafi</a:t>
            </a:r>
            <a:endParaRPr sz="1200"/>
          </a:p>
          <a:p>
            <a:r>
              <a:rPr lang="en" sz="1200"/>
              <a:t>Muamar Gadafi</a:t>
            </a:r>
            <a:endParaRPr sz="1200"/>
          </a:p>
          <a:p>
            <a:r>
              <a:rPr lang="en" sz="1200"/>
              <a:t>Muamar el-Gadafi</a:t>
            </a:r>
            <a:endParaRPr sz="1200"/>
          </a:p>
          <a:p>
            <a:r>
              <a:rPr lang="en" sz="1200"/>
              <a:t>Mu‘ammar al Qaḏḏāfī</a:t>
            </a:r>
            <a:endParaRPr sz="1200"/>
          </a:p>
          <a:p>
            <a:r>
              <a:rPr lang="en" sz="1200"/>
              <a:t>Al-Qathafi</a:t>
            </a:r>
            <a:endParaRPr sz="1200"/>
          </a:p>
        </p:txBody>
      </p:sp>
      <p:sp>
        <p:nvSpPr>
          <p:cNvPr id="463" name="Google Shape;463;p58"/>
          <p:cNvSpPr txBox="1"/>
          <p:nvPr/>
        </p:nvSpPr>
        <p:spPr>
          <a:xfrm>
            <a:off x="9485985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Mu‘ammar al-Qaḏḏafi</a:t>
            </a:r>
            <a:endParaRPr sz="1200"/>
          </a:p>
          <a:p>
            <a:r>
              <a:rPr lang="en" sz="1200"/>
              <a:t>Muamar al Gadafi</a:t>
            </a:r>
            <a:endParaRPr sz="1200"/>
          </a:p>
          <a:p>
            <a:r>
              <a:rPr lang="en" sz="1200"/>
              <a:t>Moammar Gadafi</a:t>
            </a:r>
            <a:endParaRPr sz="1200"/>
          </a:p>
          <a:p>
            <a:r>
              <a:rPr lang="en" sz="1200"/>
              <a:t>Muammar al-Gaddafi</a:t>
            </a:r>
            <a:endParaRPr sz="1200"/>
          </a:p>
          <a:p>
            <a:r>
              <a:rPr lang="en" sz="1200"/>
              <a:t>Muhammad Ghadaffi</a:t>
            </a:r>
            <a:endParaRPr sz="1200"/>
          </a:p>
          <a:p>
            <a:r>
              <a:rPr lang="en" sz="1200"/>
              <a:t>Muammar el Gaddafi</a:t>
            </a:r>
            <a:endParaRPr sz="1200"/>
          </a:p>
          <a:p>
            <a:r>
              <a:rPr lang="en" sz="1200"/>
              <a:t>Muamar al Gaddafhi</a:t>
            </a:r>
            <a:endParaRPr sz="1200"/>
          </a:p>
          <a:p>
            <a:r>
              <a:rPr lang="en" sz="1200"/>
              <a:t>Mu‘ammar al-Qaḏḏāfī</a:t>
            </a:r>
            <a:endParaRPr sz="1200"/>
          </a:p>
          <a:p>
            <a:r>
              <a:rPr lang="en" sz="1200"/>
              <a:t>Mu‘ammar al Qaḏḏafī</a:t>
            </a:r>
            <a:endParaRPr sz="1200"/>
          </a:p>
          <a:p>
            <a:r>
              <a:rPr lang="en" sz="1200"/>
              <a:t>Khaddafi</a:t>
            </a:r>
            <a:endParaRPr sz="1200"/>
          </a:p>
          <a:p>
            <a:r>
              <a:rPr lang="en" sz="1200"/>
              <a:t>Muammar al Gaddafi</a:t>
            </a:r>
            <a:endParaRPr sz="1200"/>
          </a:p>
          <a:p>
            <a:r>
              <a:rPr lang="en" sz="1200"/>
              <a:t>Qaḏḏafī</a:t>
            </a:r>
            <a:endParaRPr sz="1200"/>
          </a:p>
          <a:p>
            <a:r>
              <a:rPr lang="en" sz="1200"/>
              <a:t>El Kazzafi</a:t>
            </a:r>
            <a:endParaRPr sz="1200"/>
          </a:p>
          <a:p>
            <a:r>
              <a:rPr lang="en" sz="1200"/>
              <a:t>Muhamad Gadafi</a:t>
            </a:r>
            <a:endParaRPr sz="1200"/>
          </a:p>
          <a:p>
            <a:r>
              <a:rPr lang="en" sz="1200"/>
              <a:t>Muamar al-Gaddafhi</a:t>
            </a:r>
            <a:endParaRPr sz="1200"/>
          </a:p>
          <a:p>
            <a:endParaRPr sz="1200"/>
          </a:p>
        </p:txBody>
      </p:sp>
      <p:sp>
        <p:nvSpPr>
          <p:cNvPr id="464" name="Google Shape;464;p58"/>
          <p:cNvSpPr txBox="1"/>
          <p:nvPr/>
        </p:nvSpPr>
        <p:spPr>
          <a:xfrm>
            <a:off x="9485985" y="3373000"/>
            <a:ext cx="18152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53 Latinized variations!</a:t>
            </a:r>
            <a:endParaRPr sz="2400"/>
          </a:p>
          <a:p>
            <a:r>
              <a:rPr lang="en" sz="2400"/>
              <a:t>(May 2017)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8;p29">
            <a:extLst>
              <a:ext uri="{FF2B5EF4-FFF2-40B4-BE49-F238E27FC236}">
                <a16:creationId xmlns:a16="http://schemas.microsoft.com/office/drawing/2014/main" id="{0A6AACAA-F5D4-5743-8B3B-B0F3AC722D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4712" y="0"/>
            <a:ext cx="9064248" cy="67981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5587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DF55-6AA7-3746-A310-BEB01331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Wikipedia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E557-8311-A242-AF58-8B5E7748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More than 5.7 million English articles</a:t>
            </a:r>
          </a:p>
          <a:p>
            <a:pPr>
              <a:spcBef>
                <a:spcPts val="1600"/>
              </a:spcBef>
            </a:pPr>
            <a:r>
              <a:rPr lang="en-US" sz="3200" dirty="0"/>
              <a:t>Top 10 most visited site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High reputation and cultural partnerships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b="1" dirty="0"/>
              <a:t>But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Knowledge scattered among 30 million articles in 200+ languages</a:t>
            </a:r>
          </a:p>
          <a:p>
            <a:pPr>
              <a:spcBef>
                <a:spcPts val="1600"/>
              </a:spcBef>
            </a:pPr>
            <a:r>
              <a:rPr lang="en-US" sz="3200" dirty="0"/>
              <a:t>Inconsistency, gaps and replication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How to consolidate knowable facts, e.g., birthdate of Barack Obama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1B4A-E226-9E41-81EA-2BD54662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Wikimedia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5F8E-A384-2B49-8F59-A7B27FEE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2001: Images scattered across Wikipedia editions</a:t>
            </a:r>
          </a:p>
          <a:p>
            <a:pPr>
              <a:spcBef>
                <a:spcPts val="1600"/>
              </a:spcBef>
            </a:pPr>
            <a:r>
              <a:rPr lang="en-US" dirty="0"/>
              <a:t>2004: </a:t>
            </a:r>
            <a:r>
              <a:rPr lang="en-US" b="1" dirty="0"/>
              <a:t>Wikimedia Commons</a:t>
            </a:r>
            <a:r>
              <a:rPr lang="en-US" dirty="0"/>
              <a:t> centralized and consolidated multimedia objects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e.g., one standard image for Barack Obama that can be used across all of the pages about him in different Wikipedia instances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Barack_Obama</a:t>
            </a:r>
            <a:endParaRPr lang="en-US" dirty="0"/>
          </a:p>
          <a:p>
            <a:pPr>
              <a:spcBef>
                <a:spcPts val="1600"/>
              </a:spcBef>
            </a:pPr>
            <a:r>
              <a:rPr lang="en-US" dirty="0"/>
              <a:t>See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commons.wikimedia.org</a:t>
            </a:r>
            <a:endParaRPr lang="en-US" u="sng" dirty="0">
              <a:solidFill>
                <a:schemeClr val="hlink"/>
              </a:solidFill>
            </a:endParaRPr>
          </a:p>
          <a:p>
            <a:pPr>
              <a:spcBef>
                <a:spcPts val="16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6CDB-9BBA-304C-9369-91E1B94A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399"/>
            <a:ext cx="10515600" cy="1325563"/>
          </a:xfrm>
        </p:spPr>
        <p:txBody>
          <a:bodyPr/>
          <a:lstStyle/>
          <a:p>
            <a:r>
              <a:rPr lang="en-US" b="1" dirty="0" err="1"/>
              <a:t>Wikidata</a:t>
            </a:r>
            <a:r>
              <a:rPr lang="en-US" b="1" dirty="0"/>
              <a:t>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C1CD-6500-D644-ACE7-5ABF7B8A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Wikidata</a:t>
            </a:r>
            <a:r>
              <a:rPr lang="en-US" sz="3200" dirty="0"/>
              <a:t> used by </a:t>
            </a:r>
          </a:p>
          <a:p>
            <a:pPr marL="914400" lvl="1" indent="-336550">
              <a:lnSpc>
                <a:spcPct val="114000"/>
              </a:lnSpc>
              <a:spcBef>
                <a:spcPts val="0"/>
              </a:spcBef>
              <a:buSzPts val="1700"/>
              <a:buChar char="○"/>
            </a:pPr>
            <a:r>
              <a:rPr lang="en-US" sz="3200" dirty="0"/>
              <a:t>Google Knowledge Graph</a:t>
            </a:r>
          </a:p>
          <a:p>
            <a:pPr marL="914400" lvl="1" indent="-336550">
              <a:lnSpc>
                <a:spcPct val="114000"/>
              </a:lnSpc>
              <a:spcBef>
                <a:spcPts val="0"/>
              </a:spcBef>
              <a:buSzPts val="1700"/>
              <a:buChar char="○"/>
            </a:pPr>
            <a:r>
              <a:rPr lang="en-US" sz="3200" dirty="0"/>
              <a:t>Digital assistants: Siri, Alexa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Infoboxes</a:t>
            </a:r>
            <a:r>
              <a:rPr lang="en-US" sz="3200" dirty="0"/>
              <a:t> on Wikipedia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/>
              <a:t>Structured data on Commons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Wikicite</a:t>
            </a:r>
            <a:r>
              <a:rPr lang="en-US" sz="3200" dirty="0"/>
              <a:t>, </a:t>
            </a:r>
            <a:r>
              <a:rPr lang="en-US" sz="3200" dirty="0" err="1"/>
              <a:t>WikidataCon</a:t>
            </a:r>
            <a:r>
              <a:rPr lang="en-US" sz="3200" dirty="0"/>
              <a:t> conferences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4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5757-0DE4-F746-91DD-42E1A6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Wikidata</a:t>
            </a:r>
            <a:r>
              <a:rPr lang="en-US" b="1" dirty="0"/>
              <a:t>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85D0-A5A3-044F-A90F-3F3FF96D8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Convert encyclopedic lexical content into "structured" statements</a:t>
            </a:r>
          </a:p>
          <a:p>
            <a:pPr>
              <a:spcBef>
                <a:spcPts val="1600"/>
              </a:spcBef>
            </a:pPr>
            <a:r>
              <a:rPr lang="en-US" dirty="0"/>
              <a:t>Turn human readable into machine understandable</a:t>
            </a:r>
          </a:p>
          <a:p>
            <a:pPr>
              <a:spcBef>
                <a:spcPts val="1600"/>
              </a:spcBef>
            </a:pPr>
            <a:r>
              <a:rPr lang="en-US" dirty="0"/>
              <a:t>Link to stable external data of LAM institutions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LAM =  libraries, archives, and museums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"Semantic web" realized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7576-656D-2544-A12E-AD3B2647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entities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E29D-43FE-8549-AAD9-CCF121B7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Entities</a:t>
            </a:r>
            <a:endParaRPr lang="en-US" dirty="0"/>
          </a:p>
          <a:p>
            <a:pPr lvl="1"/>
            <a:r>
              <a:rPr lang="en-US" sz="3200" dirty="0">
                <a:hlinkClick r:id="rId2"/>
              </a:rPr>
              <a:t>Q1</a:t>
            </a:r>
            <a:r>
              <a:rPr lang="en-US" sz="3200" dirty="0"/>
              <a:t> – the universe </a:t>
            </a:r>
          </a:p>
          <a:p>
            <a:pPr lvl="1"/>
            <a:r>
              <a:rPr lang="en-US" sz="3200" dirty="0">
                <a:hlinkClick r:id="rId3"/>
              </a:rPr>
              <a:t>Q42</a:t>
            </a:r>
            <a:r>
              <a:rPr lang="en-US" sz="3200" dirty="0"/>
              <a:t> – </a:t>
            </a:r>
            <a:r>
              <a:rPr lang="en-US" sz="3200" dirty="0" err="1"/>
              <a:t>douglas</a:t>
            </a:r>
            <a:r>
              <a:rPr lang="en-US" sz="3200" dirty="0"/>
              <a:t> </a:t>
            </a:r>
            <a:r>
              <a:rPr lang="en-US" sz="3200" dirty="0" err="1"/>
              <a:t>adams</a:t>
            </a:r>
            <a:endParaRPr lang="en-US" sz="3200" dirty="0"/>
          </a:p>
          <a:p>
            <a:pPr lvl="1"/>
            <a:r>
              <a:rPr lang="en-US" sz="3200" dirty="0">
                <a:hlinkClick r:id="rId4"/>
              </a:rPr>
              <a:t>Q59000000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Properties</a:t>
            </a:r>
          </a:p>
          <a:p>
            <a:pPr lvl="1"/>
            <a:r>
              <a:rPr lang="en-US" sz="3200" dirty="0"/>
              <a:t>P31 – instance of</a:t>
            </a:r>
          </a:p>
          <a:p>
            <a:pPr lvl="1"/>
            <a:r>
              <a:rPr lang="en-US" sz="3200" dirty="0"/>
              <a:t>P279 – subclass of</a:t>
            </a:r>
          </a:p>
          <a:p>
            <a:pPr lvl="1"/>
            <a:r>
              <a:rPr lang="en-US" sz="3200" dirty="0"/>
              <a:t>P569 – date of birth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55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Moving to structured data</a:t>
            </a:r>
            <a:endParaRPr sz="2133" i="1"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51340"/>
          <a:stretch/>
        </p:blipFill>
        <p:spPr>
          <a:xfrm>
            <a:off x="2505068" y="1073600"/>
            <a:ext cx="9456401" cy="27376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1"/>
          <p:cNvSpPr/>
          <p:nvPr/>
        </p:nvSpPr>
        <p:spPr>
          <a:xfrm>
            <a:off x="2916000" y="2530167"/>
            <a:ext cx="19692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252;p41"/>
          <p:cNvSpPr/>
          <p:nvPr/>
        </p:nvSpPr>
        <p:spPr>
          <a:xfrm>
            <a:off x="7363500" y="2530167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253;p41"/>
          <p:cNvSpPr/>
          <p:nvPr/>
        </p:nvSpPr>
        <p:spPr>
          <a:xfrm>
            <a:off x="6960767" y="3087833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41"/>
          <p:cNvSpPr/>
          <p:nvPr/>
        </p:nvSpPr>
        <p:spPr>
          <a:xfrm>
            <a:off x="5265200" y="2530167"/>
            <a:ext cx="16956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1"/>
          <p:cNvSpPr/>
          <p:nvPr/>
        </p:nvSpPr>
        <p:spPr>
          <a:xfrm>
            <a:off x="2505067" y="53515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6" name="Google Shape;256;p41"/>
          <p:cNvSpPr/>
          <p:nvPr/>
        </p:nvSpPr>
        <p:spPr>
          <a:xfrm>
            <a:off x="5057133" y="53515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instance of</a:t>
            </a:r>
            <a:endParaRPr sz="1600"/>
          </a:p>
        </p:txBody>
      </p:sp>
      <p:sp>
        <p:nvSpPr>
          <p:cNvPr id="257" name="Google Shape;257;p41"/>
          <p:cNvSpPr/>
          <p:nvPr/>
        </p:nvSpPr>
        <p:spPr>
          <a:xfrm>
            <a:off x="7193200" y="53515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bicameral legislature</a:t>
            </a:r>
            <a:endParaRPr sz="1600"/>
          </a:p>
        </p:txBody>
      </p:sp>
      <p:sp>
        <p:nvSpPr>
          <p:cNvPr id="258" name="Google Shape;258;p41"/>
          <p:cNvSpPr/>
          <p:nvPr/>
        </p:nvSpPr>
        <p:spPr>
          <a:xfrm>
            <a:off x="2505067" y="61160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9" name="Google Shape;259;p41"/>
          <p:cNvSpPr/>
          <p:nvPr/>
        </p:nvSpPr>
        <p:spPr>
          <a:xfrm>
            <a:off x="5057133" y="61160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 country</a:t>
            </a:r>
            <a:endParaRPr sz="1600"/>
          </a:p>
        </p:txBody>
      </p:sp>
      <p:sp>
        <p:nvSpPr>
          <p:cNvPr id="260" name="Google Shape;260;p41"/>
          <p:cNvSpPr/>
          <p:nvPr/>
        </p:nvSpPr>
        <p:spPr>
          <a:xfrm>
            <a:off x="7193200" y="61160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</a:t>
            </a:r>
            <a:endParaRPr sz="1600"/>
          </a:p>
        </p:txBody>
      </p:sp>
      <p:sp>
        <p:nvSpPr>
          <p:cNvPr id="261" name="Google Shape;261;p41"/>
          <p:cNvSpPr txBox="1"/>
          <p:nvPr/>
        </p:nvSpPr>
        <p:spPr>
          <a:xfrm>
            <a:off x="382267" y="1641433"/>
            <a:ext cx="11916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Lexical</a:t>
            </a:r>
            <a:endParaRPr sz="2400"/>
          </a:p>
        </p:txBody>
      </p:sp>
      <p:sp>
        <p:nvSpPr>
          <p:cNvPr id="262" name="Google Shape;262;p41"/>
          <p:cNvSpPr txBox="1"/>
          <p:nvPr/>
        </p:nvSpPr>
        <p:spPr>
          <a:xfrm>
            <a:off x="326032" y="5576500"/>
            <a:ext cx="1540859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Semantic</a:t>
            </a:r>
            <a:endParaRPr sz="2400" dirty="0"/>
          </a:p>
        </p:txBody>
      </p:sp>
      <p:cxnSp>
        <p:nvCxnSpPr>
          <p:cNvPr id="263" name="Google Shape;263;p41"/>
          <p:cNvCxnSpPr/>
          <p:nvPr/>
        </p:nvCxnSpPr>
        <p:spPr>
          <a:xfrm>
            <a:off x="978067" y="2428367"/>
            <a:ext cx="0" cy="292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0621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Visit March 2016</Template>
  <TotalTime>3927</TotalTime>
  <Words>955</Words>
  <Application>Microsoft Macintosh PowerPoint</Application>
  <PresentationFormat>Widescreen</PresentationFormat>
  <Paragraphs>215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Ubuntu</vt:lpstr>
      <vt:lpstr>Office Theme</vt:lpstr>
      <vt:lpstr>PowerPoint Presentation</vt:lpstr>
      <vt:lpstr>Wiki*</vt:lpstr>
      <vt:lpstr>PowerPoint Presentation</vt:lpstr>
      <vt:lpstr>Wikipedia Today</vt:lpstr>
      <vt:lpstr>Wikimedia lesson</vt:lpstr>
      <vt:lpstr>Wikidata today</vt:lpstr>
      <vt:lpstr>Wikidata future</vt:lpstr>
      <vt:lpstr>Example entities and properties</vt:lpstr>
      <vt:lpstr>Moving to structured data</vt:lpstr>
      <vt:lpstr>Wikidata item for United States Congress (Q11268)</vt:lpstr>
      <vt:lpstr>Wikidata item for United States Congress (Q11268)</vt:lpstr>
      <vt:lpstr>Wikidata Basics</vt:lpstr>
      <vt:lpstr>Wikidata item page</vt:lpstr>
      <vt:lpstr>Wikidata statement triples</vt:lpstr>
      <vt:lpstr>Wikidata and languages</vt:lpstr>
      <vt:lpstr>Wikidata link on Wikipedia articles</vt:lpstr>
      <vt:lpstr>Wikidata stores statements as explicit triples: item + property + value </vt:lpstr>
      <vt:lpstr>Wikidata statement triples</vt:lpstr>
      <vt:lpstr>Wikidata statement triples</vt:lpstr>
      <vt:lpstr>Wikidata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Finin</dc:creator>
  <cp:lastModifiedBy>Tim Finin</cp:lastModifiedBy>
  <cp:revision>8</cp:revision>
  <dcterms:created xsi:type="dcterms:W3CDTF">2018-12-05T02:29:46Z</dcterms:created>
  <dcterms:modified xsi:type="dcterms:W3CDTF">2019-11-23T12:29:41Z</dcterms:modified>
</cp:coreProperties>
</file>